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63" r:id="rId4"/>
    <p:sldId id="257" r:id="rId5"/>
    <p:sldId id="258" r:id="rId6"/>
    <p:sldId id="259" r:id="rId7"/>
    <p:sldId id="264"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44"/>
    <p:restoredTop sz="94662"/>
  </p:normalViewPr>
  <p:slideViewPr>
    <p:cSldViewPr snapToGrid="0" snapToObjects="1">
      <p:cViewPr varScale="1">
        <p:scale>
          <a:sx n="93" d="100"/>
          <a:sy n="93" d="100"/>
        </p:scale>
        <p:origin x="240" y="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11/9/20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11/9/20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11/9/20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11/9/20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11/9/20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11/9/20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11/9/20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11/9/20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B1E1-F565-ED41-BBF6-6651EFEA8252}"/>
              </a:ext>
            </a:extLst>
          </p:cNvPr>
          <p:cNvSpPr>
            <a:spLocks noGrp="1"/>
          </p:cNvSpPr>
          <p:nvPr>
            <p:ph type="ctrTitle"/>
          </p:nvPr>
        </p:nvSpPr>
        <p:spPr/>
        <p:txBody>
          <a:bodyPr/>
          <a:lstStyle/>
          <a:p>
            <a:r>
              <a:rPr lang="en-US" sz="4400" dirty="0"/>
              <a:t>Who Actually Pays For NFL Stadiums?</a:t>
            </a:r>
          </a:p>
        </p:txBody>
      </p:sp>
      <p:sp>
        <p:nvSpPr>
          <p:cNvPr id="3" name="Subtitle 2">
            <a:extLst>
              <a:ext uri="{FF2B5EF4-FFF2-40B4-BE49-F238E27FC236}">
                <a16:creationId xmlns:a16="http://schemas.microsoft.com/office/drawing/2014/main" id="{970F56D0-82B3-D749-BF20-9A6DC92C5340}"/>
              </a:ext>
            </a:extLst>
          </p:cNvPr>
          <p:cNvSpPr>
            <a:spLocks noGrp="1"/>
          </p:cNvSpPr>
          <p:nvPr>
            <p:ph type="subTitle" idx="1"/>
          </p:nvPr>
        </p:nvSpPr>
        <p:spPr/>
        <p:txBody>
          <a:bodyPr/>
          <a:lstStyle/>
          <a:p>
            <a:r>
              <a:rPr lang="en-US" dirty="0"/>
              <a:t>Mike Messina</a:t>
            </a:r>
          </a:p>
        </p:txBody>
      </p:sp>
      <p:pic>
        <p:nvPicPr>
          <p:cNvPr id="4" name="Picture 4">
            <a:extLst>
              <a:ext uri="{FF2B5EF4-FFF2-40B4-BE49-F238E27FC236}">
                <a16:creationId xmlns:a16="http://schemas.microsoft.com/office/drawing/2014/main" id="{1EAB51F0-C139-B242-B550-44195ED863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0781" y="893297"/>
            <a:ext cx="4323188" cy="2431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69913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93384C32-9262-B04D-B92C-E162BF9CBB91}"/>
              </a:ext>
            </a:extLst>
          </p:cNvPr>
          <p:cNvSpPr>
            <a:spLocks noGrp="1"/>
          </p:cNvSpPr>
          <p:nvPr>
            <p:ph type="subTitle" idx="1"/>
          </p:nvPr>
        </p:nvSpPr>
        <p:spPr>
          <a:xfrm>
            <a:off x="810001" y="5280846"/>
            <a:ext cx="10572000" cy="1577153"/>
          </a:xfrm>
        </p:spPr>
        <p:txBody>
          <a:bodyPr>
            <a:normAutofit lnSpcReduction="10000"/>
          </a:bodyPr>
          <a:lstStyle/>
          <a:p>
            <a:pPr marL="285750" indent="-285750">
              <a:buFont typeface="Arial" panose="020B0604020202020204" pitchFamily="34" charset="0"/>
              <a:buChar char="•"/>
            </a:pPr>
            <a:r>
              <a:rPr lang="en-US" sz="1100" dirty="0"/>
              <a:t>Median County income levels are shown in three classes (low, medium, high) which we can associate with each stadium location and proportion of funding.</a:t>
            </a:r>
          </a:p>
          <a:p>
            <a:pPr marL="285750" indent="-285750">
              <a:buFont typeface="Arial" panose="020B0604020202020204" pitchFamily="34" charset="0"/>
              <a:buChar char="•"/>
            </a:pPr>
            <a:r>
              <a:rPr lang="en-US" sz="1100" dirty="0"/>
              <a:t>The high public funded stadiums in the south actually appear to be directly surrounded by medium income counties and not low income counties.</a:t>
            </a:r>
          </a:p>
          <a:p>
            <a:pPr marL="285750" indent="-285750">
              <a:buFont typeface="Arial" panose="020B0604020202020204" pitchFamily="34" charset="0"/>
              <a:buChar char="•"/>
            </a:pPr>
            <a:r>
              <a:rPr lang="en-US" sz="1100" dirty="0"/>
              <a:t>Stadiums in Santa Clara, Inglewood, and Foxboro are surrounded by higher income counties, yet these stadiums were funded predominantly by private money.</a:t>
            </a:r>
          </a:p>
          <a:p>
            <a:pPr marL="285750" indent="-285750">
              <a:buFont typeface="Arial" panose="020B0604020202020204" pitchFamily="34" charset="0"/>
              <a:buChar char="•"/>
            </a:pPr>
            <a:r>
              <a:rPr lang="en-US" sz="1100" dirty="0"/>
              <a:t>The stadium in Denver appears to contrast the most by being surrounded by high income counties yet being funded almost exclusively by public money.</a:t>
            </a:r>
          </a:p>
        </p:txBody>
      </p:sp>
      <p:pic>
        <p:nvPicPr>
          <p:cNvPr id="4" name="Picture 3">
            <a:extLst>
              <a:ext uri="{FF2B5EF4-FFF2-40B4-BE49-F238E27FC236}">
                <a16:creationId xmlns:a16="http://schemas.microsoft.com/office/drawing/2014/main" id="{587D9FE5-176A-B941-ABD8-B8E428300EE0}"/>
              </a:ext>
            </a:extLst>
          </p:cNvPr>
          <p:cNvPicPr>
            <a:picLocks noChangeAspect="1"/>
          </p:cNvPicPr>
          <p:nvPr/>
        </p:nvPicPr>
        <p:blipFill>
          <a:blip r:embed="rId2"/>
          <a:stretch>
            <a:fillRect/>
          </a:stretch>
        </p:blipFill>
        <p:spPr>
          <a:xfrm>
            <a:off x="2570800" y="0"/>
            <a:ext cx="7050399" cy="4803212"/>
          </a:xfrm>
          <a:prstGeom prst="rect">
            <a:avLst/>
          </a:prstGeom>
        </p:spPr>
      </p:pic>
    </p:spTree>
    <p:extLst>
      <p:ext uri="{BB962C8B-B14F-4D97-AF65-F5344CB8AC3E}">
        <p14:creationId xmlns:p14="http://schemas.microsoft.com/office/powerpoint/2010/main" val="253514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26045-3710-7746-8F9D-34C23E840B60}"/>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9BB0C38D-8542-9745-9AD6-F767C0DE7697}"/>
              </a:ext>
            </a:extLst>
          </p:cNvPr>
          <p:cNvSpPr>
            <a:spLocks noGrp="1"/>
          </p:cNvSpPr>
          <p:nvPr>
            <p:ph idx="1"/>
          </p:nvPr>
        </p:nvSpPr>
        <p:spPr/>
        <p:txBody>
          <a:bodyPr/>
          <a:lstStyle/>
          <a:p>
            <a:r>
              <a:rPr lang="en-US" dirty="0"/>
              <a:t>While it’s difficult to quantify if any area or group of people are unfairly paying for these expensive NFL stadiums, we can see a direct relation to stadiums in the southern US being paid for by public money more so than private money. </a:t>
            </a:r>
          </a:p>
          <a:p>
            <a:pPr lvl="1"/>
            <a:r>
              <a:rPr lang="en-US" dirty="0"/>
              <a:t>These areas also tend to be lower income but we can see that the stadium itself is actually located in a more moderate income level county.</a:t>
            </a:r>
          </a:p>
          <a:p>
            <a:r>
              <a:rPr lang="en-US" dirty="0"/>
              <a:t>It’s also clear from these maps that higher income areas are more likely to use private funding. It’s inconclusive if this is politically motivated or what could be causing this to be the case.</a:t>
            </a:r>
          </a:p>
        </p:txBody>
      </p:sp>
    </p:spTree>
    <p:extLst>
      <p:ext uri="{BB962C8B-B14F-4D97-AF65-F5344CB8AC3E}">
        <p14:creationId xmlns:p14="http://schemas.microsoft.com/office/powerpoint/2010/main" val="212002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E9396-61AA-884B-8062-F1A6D60810FF}"/>
              </a:ext>
            </a:extLst>
          </p:cNvPr>
          <p:cNvSpPr>
            <a:spLocks noGrp="1"/>
          </p:cNvSpPr>
          <p:nvPr>
            <p:ph type="title"/>
          </p:nvPr>
        </p:nvSpPr>
        <p:spPr/>
        <p:txBody>
          <a:bodyPr/>
          <a:lstStyle/>
          <a:p>
            <a:r>
              <a:rPr lang="en-US" dirty="0"/>
              <a:t>Some Background</a:t>
            </a:r>
          </a:p>
        </p:txBody>
      </p:sp>
      <p:sp>
        <p:nvSpPr>
          <p:cNvPr id="3" name="Content Placeholder 2">
            <a:extLst>
              <a:ext uri="{FF2B5EF4-FFF2-40B4-BE49-F238E27FC236}">
                <a16:creationId xmlns:a16="http://schemas.microsoft.com/office/drawing/2014/main" id="{1E6844FE-FD88-2D41-8AB2-1D03CCD1BB85}"/>
              </a:ext>
            </a:extLst>
          </p:cNvPr>
          <p:cNvSpPr>
            <a:spLocks noGrp="1"/>
          </p:cNvSpPr>
          <p:nvPr>
            <p:ph idx="1"/>
          </p:nvPr>
        </p:nvSpPr>
        <p:spPr/>
        <p:txBody>
          <a:bodyPr/>
          <a:lstStyle/>
          <a:p>
            <a:r>
              <a:rPr lang="en-US" dirty="0"/>
              <a:t>Since 1997, NFL stadiums on average have cost $525.4 million with that number increasing exponentially in recent years.</a:t>
            </a:r>
          </a:p>
          <a:p>
            <a:pPr lvl="1"/>
            <a:r>
              <a:rPr lang="en-US" dirty="0"/>
              <a:t>Stadiums built between 1972 and 2009 cost on average $466.83 million</a:t>
            </a:r>
          </a:p>
          <a:p>
            <a:pPr lvl="1"/>
            <a:r>
              <a:rPr lang="en-US" dirty="0"/>
              <a:t>Stadiums built since 2010 cost on average $1.733 </a:t>
            </a:r>
            <a:r>
              <a:rPr lang="en-US" b="1" dirty="0"/>
              <a:t>BILLION</a:t>
            </a:r>
          </a:p>
          <a:p>
            <a:r>
              <a:rPr lang="en-US" dirty="0"/>
              <a:t>Most of the time, NFL Owners will seek to have a portion/the full cost of their new stadium paid for by the taxpaying public.</a:t>
            </a:r>
          </a:p>
          <a:p>
            <a:pPr lvl="1"/>
            <a:r>
              <a:rPr lang="en-US" dirty="0"/>
              <a:t>On average, the public will be on the hook for 58% of the stadium cost. Given the average stadium costs $525.4 million, this is $304.7 million that the taxpaying public will be paying for whether or not they are even a fan of the team or use the services of the stadium.</a:t>
            </a:r>
          </a:p>
          <a:p>
            <a:r>
              <a:rPr lang="en-US" dirty="0"/>
              <a:t>Couldn’t this taxpayer money be used in more important ways?</a:t>
            </a:r>
          </a:p>
        </p:txBody>
      </p:sp>
    </p:spTree>
    <p:extLst>
      <p:ext uri="{BB962C8B-B14F-4D97-AF65-F5344CB8AC3E}">
        <p14:creationId xmlns:p14="http://schemas.microsoft.com/office/powerpoint/2010/main" val="1858604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FC318-E778-654E-9C2F-6FCEB28B644D}"/>
              </a:ext>
            </a:extLst>
          </p:cNvPr>
          <p:cNvSpPr>
            <a:spLocks noGrp="1"/>
          </p:cNvSpPr>
          <p:nvPr>
            <p:ph type="title"/>
          </p:nvPr>
        </p:nvSpPr>
        <p:spPr/>
        <p:txBody>
          <a:bodyPr/>
          <a:lstStyle/>
          <a:p>
            <a:r>
              <a:rPr lang="en-US" dirty="0"/>
              <a:t>Aims</a:t>
            </a:r>
          </a:p>
        </p:txBody>
      </p:sp>
      <p:sp>
        <p:nvSpPr>
          <p:cNvPr id="3" name="Content Placeholder 2">
            <a:extLst>
              <a:ext uri="{FF2B5EF4-FFF2-40B4-BE49-F238E27FC236}">
                <a16:creationId xmlns:a16="http://schemas.microsoft.com/office/drawing/2014/main" id="{AFD3354C-F6D8-9C47-A8EB-8027B2057A2F}"/>
              </a:ext>
            </a:extLst>
          </p:cNvPr>
          <p:cNvSpPr>
            <a:spLocks noGrp="1"/>
          </p:cNvSpPr>
          <p:nvPr>
            <p:ph idx="1"/>
          </p:nvPr>
        </p:nvSpPr>
        <p:spPr/>
        <p:txBody>
          <a:bodyPr/>
          <a:lstStyle/>
          <a:p>
            <a:r>
              <a:rPr lang="en-US" dirty="0"/>
              <a:t>Is there any relation to the socioeconomic area a stadium is built to how much of the costs the locals must bear?</a:t>
            </a:r>
          </a:p>
          <a:p>
            <a:r>
              <a:rPr lang="en-US" dirty="0"/>
              <a:t>Are stadium costs balanced across less economically rich areas?</a:t>
            </a:r>
          </a:p>
          <a:p>
            <a:r>
              <a:rPr lang="en-US" dirty="0"/>
              <a:t>Are certain ethnic groups unfairly paying for these stadiums simply because they live in an area deemed “developable”?</a:t>
            </a:r>
          </a:p>
          <a:p>
            <a:endParaRPr lang="en-US" dirty="0"/>
          </a:p>
          <a:p>
            <a:r>
              <a:rPr lang="en-US" dirty="0"/>
              <a:t>These are some of the questions I’ll try to answer.</a:t>
            </a:r>
          </a:p>
        </p:txBody>
      </p:sp>
    </p:spTree>
    <p:extLst>
      <p:ext uri="{BB962C8B-B14F-4D97-AF65-F5344CB8AC3E}">
        <p14:creationId xmlns:p14="http://schemas.microsoft.com/office/powerpoint/2010/main" val="2935462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B6A4AB-3646-904C-AFAB-BA50517C6C39}"/>
              </a:ext>
            </a:extLst>
          </p:cNvPr>
          <p:cNvSpPr>
            <a:spLocks noGrp="1"/>
          </p:cNvSpPr>
          <p:nvPr>
            <p:ph type="title"/>
          </p:nvPr>
        </p:nvSpPr>
        <p:spPr/>
        <p:txBody>
          <a:bodyPr/>
          <a:lstStyle/>
          <a:p>
            <a:r>
              <a:rPr lang="en-US" dirty="0"/>
              <a:t>Socioeconomic Data</a:t>
            </a:r>
          </a:p>
        </p:txBody>
      </p:sp>
      <p:pic>
        <p:nvPicPr>
          <p:cNvPr id="7" name="Content Placeholder 6">
            <a:extLst>
              <a:ext uri="{FF2B5EF4-FFF2-40B4-BE49-F238E27FC236}">
                <a16:creationId xmlns:a16="http://schemas.microsoft.com/office/drawing/2014/main" id="{479F7D89-8322-FF42-AE2E-8E9343CBEC13}"/>
              </a:ext>
            </a:extLst>
          </p:cNvPr>
          <p:cNvPicPr>
            <a:picLocks noGrp="1" noChangeAspect="1"/>
          </p:cNvPicPr>
          <p:nvPr>
            <p:ph sz="half" idx="1"/>
          </p:nvPr>
        </p:nvPicPr>
        <p:blipFill>
          <a:blip r:embed="rId2"/>
          <a:stretch>
            <a:fillRect/>
          </a:stretch>
        </p:blipFill>
        <p:spPr>
          <a:xfrm>
            <a:off x="154132" y="2908376"/>
            <a:ext cx="5696051" cy="2266586"/>
          </a:xfrm>
          <a:prstGeom prst="rect">
            <a:avLst/>
          </a:prstGeom>
        </p:spPr>
      </p:pic>
      <p:sp>
        <p:nvSpPr>
          <p:cNvPr id="6" name="Content Placeholder 5">
            <a:extLst>
              <a:ext uri="{FF2B5EF4-FFF2-40B4-BE49-F238E27FC236}">
                <a16:creationId xmlns:a16="http://schemas.microsoft.com/office/drawing/2014/main" id="{B5DA80C9-9563-5B4D-8C00-3AE984B6442C}"/>
              </a:ext>
            </a:extLst>
          </p:cNvPr>
          <p:cNvSpPr>
            <a:spLocks noGrp="1"/>
          </p:cNvSpPr>
          <p:nvPr>
            <p:ph sz="half" idx="2"/>
          </p:nvPr>
        </p:nvSpPr>
        <p:spPr/>
        <p:txBody>
          <a:bodyPr/>
          <a:lstStyle/>
          <a:p>
            <a:r>
              <a:rPr lang="en-US" dirty="0"/>
              <a:t>Sample of the 2018 Median Incomes of every county in the United States*.</a:t>
            </a:r>
          </a:p>
          <a:p>
            <a:r>
              <a:rPr lang="en-US" dirty="0"/>
              <a:t>Data is normally distributed which can be illustrated nicely in a cartograph using three different classes (low, medium, high).</a:t>
            </a:r>
          </a:p>
          <a:p>
            <a:r>
              <a:rPr lang="en-US" dirty="0"/>
              <a:t>Id is formatted as a GEOID which can be easily joined to other tables that include US county data.</a:t>
            </a:r>
          </a:p>
          <a:p>
            <a:endParaRPr lang="en-US" dirty="0"/>
          </a:p>
        </p:txBody>
      </p:sp>
      <p:sp>
        <p:nvSpPr>
          <p:cNvPr id="10" name="TextBox 9">
            <a:extLst>
              <a:ext uri="{FF2B5EF4-FFF2-40B4-BE49-F238E27FC236}">
                <a16:creationId xmlns:a16="http://schemas.microsoft.com/office/drawing/2014/main" id="{6E364476-4C77-F741-B137-A6E4B658AE10}"/>
              </a:ext>
            </a:extLst>
          </p:cNvPr>
          <p:cNvSpPr txBox="1"/>
          <p:nvPr/>
        </p:nvSpPr>
        <p:spPr>
          <a:xfrm>
            <a:off x="0" y="6557978"/>
            <a:ext cx="4613564" cy="215444"/>
          </a:xfrm>
          <a:prstGeom prst="rect">
            <a:avLst/>
          </a:prstGeom>
          <a:noFill/>
        </p:spPr>
        <p:txBody>
          <a:bodyPr wrap="square" rtlCol="0">
            <a:spAutoFit/>
          </a:bodyPr>
          <a:lstStyle/>
          <a:p>
            <a:r>
              <a:rPr lang="en-US" sz="800" i="1" dirty="0"/>
              <a:t>US Bureau of Labor Statistics*</a:t>
            </a:r>
          </a:p>
        </p:txBody>
      </p:sp>
    </p:spTree>
    <p:extLst>
      <p:ext uri="{BB962C8B-B14F-4D97-AF65-F5344CB8AC3E}">
        <p14:creationId xmlns:p14="http://schemas.microsoft.com/office/powerpoint/2010/main" val="16536230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2B1A8-0A0E-194A-BB8F-790FEA12392F}"/>
              </a:ext>
            </a:extLst>
          </p:cNvPr>
          <p:cNvSpPr>
            <a:spLocks noGrp="1"/>
          </p:cNvSpPr>
          <p:nvPr>
            <p:ph type="title"/>
          </p:nvPr>
        </p:nvSpPr>
        <p:spPr/>
        <p:txBody>
          <a:bodyPr/>
          <a:lstStyle/>
          <a:p>
            <a:r>
              <a:rPr lang="en-US" dirty="0"/>
              <a:t>Racial Demographic Data</a:t>
            </a:r>
          </a:p>
        </p:txBody>
      </p:sp>
      <p:pic>
        <p:nvPicPr>
          <p:cNvPr id="5" name="Content Placeholder 4">
            <a:extLst>
              <a:ext uri="{FF2B5EF4-FFF2-40B4-BE49-F238E27FC236}">
                <a16:creationId xmlns:a16="http://schemas.microsoft.com/office/drawing/2014/main" id="{85E98D4E-A8DA-C440-86E8-A6D1328D84B6}"/>
              </a:ext>
            </a:extLst>
          </p:cNvPr>
          <p:cNvPicPr>
            <a:picLocks noGrp="1" noChangeAspect="1"/>
          </p:cNvPicPr>
          <p:nvPr>
            <p:ph sz="half" idx="1"/>
          </p:nvPr>
        </p:nvPicPr>
        <p:blipFill>
          <a:blip r:embed="rId2"/>
          <a:stretch>
            <a:fillRect/>
          </a:stretch>
        </p:blipFill>
        <p:spPr>
          <a:xfrm>
            <a:off x="337063" y="3429000"/>
            <a:ext cx="5710819" cy="1427704"/>
          </a:xfrm>
          <a:prstGeom prst="rect">
            <a:avLst/>
          </a:prstGeom>
        </p:spPr>
      </p:pic>
      <p:sp>
        <p:nvSpPr>
          <p:cNvPr id="4" name="Content Placeholder 3">
            <a:extLst>
              <a:ext uri="{FF2B5EF4-FFF2-40B4-BE49-F238E27FC236}">
                <a16:creationId xmlns:a16="http://schemas.microsoft.com/office/drawing/2014/main" id="{35A4B403-1729-7D42-9C4E-BA69B803CE47}"/>
              </a:ext>
            </a:extLst>
          </p:cNvPr>
          <p:cNvSpPr>
            <a:spLocks noGrp="1"/>
          </p:cNvSpPr>
          <p:nvPr>
            <p:ph sz="half" idx="2"/>
          </p:nvPr>
        </p:nvSpPr>
        <p:spPr/>
        <p:txBody>
          <a:bodyPr/>
          <a:lstStyle/>
          <a:p>
            <a:r>
              <a:rPr lang="en-US" dirty="0"/>
              <a:t>Sample of the normalized 2018 US Census data*.</a:t>
            </a:r>
          </a:p>
          <a:p>
            <a:r>
              <a:rPr lang="en-US" dirty="0"/>
              <a:t>Dummy variables were created to represent the majority race category of each county:</a:t>
            </a:r>
          </a:p>
          <a:p>
            <a:pPr lvl="1"/>
            <a:r>
              <a:rPr lang="en-US" dirty="0"/>
              <a:t>1 - White </a:t>
            </a:r>
          </a:p>
          <a:p>
            <a:pPr lvl="1"/>
            <a:r>
              <a:rPr lang="en-US" dirty="0"/>
              <a:t>2 - Black </a:t>
            </a:r>
          </a:p>
          <a:p>
            <a:pPr lvl="1"/>
            <a:r>
              <a:rPr lang="en-US" dirty="0"/>
              <a:t>3 - Native American </a:t>
            </a:r>
          </a:p>
          <a:p>
            <a:pPr lvl="1"/>
            <a:r>
              <a:rPr lang="en-US" dirty="0"/>
              <a:t>4 - Latino</a:t>
            </a:r>
          </a:p>
        </p:txBody>
      </p:sp>
      <p:sp>
        <p:nvSpPr>
          <p:cNvPr id="6" name="TextBox 5">
            <a:extLst>
              <a:ext uri="{FF2B5EF4-FFF2-40B4-BE49-F238E27FC236}">
                <a16:creationId xmlns:a16="http://schemas.microsoft.com/office/drawing/2014/main" id="{7057A0BA-E45B-554C-8531-59AA248A2931}"/>
              </a:ext>
            </a:extLst>
          </p:cNvPr>
          <p:cNvSpPr txBox="1"/>
          <p:nvPr/>
        </p:nvSpPr>
        <p:spPr>
          <a:xfrm>
            <a:off x="0" y="6555586"/>
            <a:ext cx="4239491" cy="215444"/>
          </a:xfrm>
          <a:prstGeom prst="rect">
            <a:avLst/>
          </a:prstGeom>
          <a:noFill/>
        </p:spPr>
        <p:txBody>
          <a:bodyPr wrap="square" rtlCol="0">
            <a:spAutoFit/>
          </a:bodyPr>
          <a:lstStyle/>
          <a:p>
            <a:r>
              <a:rPr lang="en-US" sz="800" dirty="0"/>
              <a:t>US Census*</a:t>
            </a:r>
          </a:p>
        </p:txBody>
      </p:sp>
    </p:spTree>
    <p:extLst>
      <p:ext uri="{BB962C8B-B14F-4D97-AF65-F5344CB8AC3E}">
        <p14:creationId xmlns:p14="http://schemas.microsoft.com/office/powerpoint/2010/main" val="3099781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B87E2-6657-FA47-9921-6752082E81CC}"/>
              </a:ext>
            </a:extLst>
          </p:cNvPr>
          <p:cNvSpPr>
            <a:spLocks noGrp="1"/>
          </p:cNvSpPr>
          <p:nvPr>
            <p:ph type="title"/>
          </p:nvPr>
        </p:nvSpPr>
        <p:spPr/>
        <p:txBody>
          <a:bodyPr/>
          <a:lstStyle/>
          <a:p>
            <a:r>
              <a:rPr lang="en-US" dirty="0"/>
              <a:t>Geographic Data</a:t>
            </a:r>
          </a:p>
        </p:txBody>
      </p:sp>
      <p:sp>
        <p:nvSpPr>
          <p:cNvPr id="4" name="Content Placeholder 3">
            <a:extLst>
              <a:ext uri="{FF2B5EF4-FFF2-40B4-BE49-F238E27FC236}">
                <a16:creationId xmlns:a16="http://schemas.microsoft.com/office/drawing/2014/main" id="{66E56673-2B48-314B-934A-4C6FB7FA9E7C}"/>
              </a:ext>
            </a:extLst>
          </p:cNvPr>
          <p:cNvSpPr>
            <a:spLocks noGrp="1"/>
          </p:cNvSpPr>
          <p:nvPr>
            <p:ph sz="half" idx="2"/>
          </p:nvPr>
        </p:nvSpPr>
        <p:spPr/>
        <p:txBody>
          <a:bodyPr/>
          <a:lstStyle/>
          <a:p>
            <a:r>
              <a:rPr lang="en-US" dirty="0"/>
              <a:t>County geographic boundary data from US Census*.</a:t>
            </a:r>
          </a:p>
          <a:p>
            <a:r>
              <a:rPr lang="en-US" dirty="0"/>
              <a:t>AFFGEOID column used as foreign key to join income and racial data tables.</a:t>
            </a:r>
          </a:p>
        </p:txBody>
      </p:sp>
      <p:pic>
        <p:nvPicPr>
          <p:cNvPr id="8" name="Content Placeholder 7">
            <a:extLst>
              <a:ext uri="{FF2B5EF4-FFF2-40B4-BE49-F238E27FC236}">
                <a16:creationId xmlns:a16="http://schemas.microsoft.com/office/drawing/2014/main" id="{EC870F4E-78A6-8A49-BF0F-F479B09B5E24}"/>
              </a:ext>
            </a:extLst>
          </p:cNvPr>
          <p:cNvPicPr>
            <a:picLocks noGrp="1" noChangeAspect="1"/>
          </p:cNvPicPr>
          <p:nvPr>
            <p:ph sz="half" idx="1"/>
          </p:nvPr>
        </p:nvPicPr>
        <p:blipFill>
          <a:blip r:embed="rId2"/>
          <a:stretch>
            <a:fillRect/>
          </a:stretch>
        </p:blipFill>
        <p:spPr>
          <a:xfrm>
            <a:off x="365645" y="3429000"/>
            <a:ext cx="5479994" cy="1851602"/>
          </a:xfrm>
          <a:prstGeom prst="rect">
            <a:avLst/>
          </a:prstGeom>
        </p:spPr>
      </p:pic>
      <p:sp>
        <p:nvSpPr>
          <p:cNvPr id="9" name="TextBox 8">
            <a:extLst>
              <a:ext uri="{FF2B5EF4-FFF2-40B4-BE49-F238E27FC236}">
                <a16:creationId xmlns:a16="http://schemas.microsoft.com/office/drawing/2014/main" id="{93466001-041A-4A4C-B45C-FCCD3B26DA42}"/>
              </a:ext>
            </a:extLst>
          </p:cNvPr>
          <p:cNvSpPr txBox="1"/>
          <p:nvPr/>
        </p:nvSpPr>
        <p:spPr>
          <a:xfrm>
            <a:off x="0" y="6545574"/>
            <a:ext cx="731290" cy="215444"/>
          </a:xfrm>
          <a:prstGeom prst="rect">
            <a:avLst/>
          </a:prstGeom>
          <a:noFill/>
        </p:spPr>
        <p:txBody>
          <a:bodyPr wrap="none" rtlCol="0">
            <a:spAutoFit/>
          </a:bodyPr>
          <a:lstStyle/>
          <a:p>
            <a:r>
              <a:rPr lang="en-US" sz="800" dirty="0"/>
              <a:t>US Census*</a:t>
            </a:r>
          </a:p>
        </p:txBody>
      </p:sp>
    </p:spTree>
    <p:extLst>
      <p:ext uri="{BB962C8B-B14F-4D97-AF65-F5344CB8AC3E}">
        <p14:creationId xmlns:p14="http://schemas.microsoft.com/office/powerpoint/2010/main" val="2236412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E0D64-FF33-1149-B900-ED03C17728D9}"/>
              </a:ext>
            </a:extLst>
          </p:cNvPr>
          <p:cNvSpPr>
            <a:spLocks noGrp="1"/>
          </p:cNvSpPr>
          <p:nvPr>
            <p:ph type="title"/>
          </p:nvPr>
        </p:nvSpPr>
        <p:spPr/>
        <p:txBody>
          <a:bodyPr/>
          <a:lstStyle/>
          <a:p>
            <a:r>
              <a:rPr lang="en-US" dirty="0"/>
              <a:t>NFL Stadium Cost Data</a:t>
            </a:r>
          </a:p>
        </p:txBody>
      </p:sp>
      <p:pic>
        <p:nvPicPr>
          <p:cNvPr id="5" name="Content Placeholder 4">
            <a:extLst>
              <a:ext uri="{FF2B5EF4-FFF2-40B4-BE49-F238E27FC236}">
                <a16:creationId xmlns:a16="http://schemas.microsoft.com/office/drawing/2014/main" id="{69B1FACE-8E6B-8A43-8906-ED21091376D5}"/>
              </a:ext>
            </a:extLst>
          </p:cNvPr>
          <p:cNvPicPr>
            <a:picLocks noGrp="1" noChangeAspect="1"/>
          </p:cNvPicPr>
          <p:nvPr>
            <p:ph sz="half" idx="1"/>
          </p:nvPr>
        </p:nvPicPr>
        <p:blipFill>
          <a:blip r:embed="rId2"/>
          <a:stretch>
            <a:fillRect/>
          </a:stretch>
        </p:blipFill>
        <p:spPr>
          <a:xfrm>
            <a:off x="50102" y="3280015"/>
            <a:ext cx="6045897" cy="1098021"/>
          </a:xfrm>
          <a:prstGeom prst="rect">
            <a:avLst/>
          </a:prstGeom>
        </p:spPr>
      </p:pic>
      <p:sp>
        <p:nvSpPr>
          <p:cNvPr id="4" name="Content Placeholder 3">
            <a:extLst>
              <a:ext uri="{FF2B5EF4-FFF2-40B4-BE49-F238E27FC236}">
                <a16:creationId xmlns:a16="http://schemas.microsoft.com/office/drawing/2014/main" id="{E1A9E3B0-7266-3541-A737-2774028F699A}"/>
              </a:ext>
            </a:extLst>
          </p:cNvPr>
          <p:cNvSpPr>
            <a:spLocks noGrp="1"/>
          </p:cNvSpPr>
          <p:nvPr>
            <p:ph sz="half" idx="2"/>
          </p:nvPr>
        </p:nvSpPr>
        <p:spPr>
          <a:xfrm>
            <a:off x="6187415" y="3006436"/>
            <a:ext cx="5194583" cy="3404375"/>
          </a:xfrm>
        </p:spPr>
        <p:txBody>
          <a:bodyPr>
            <a:normAutofit fontScale="92500" lnSpcReduction="20000"/>
          </a:bodyPr>
          <a:lstStyle/>
          <a:p>
            <a:endParaRPr lang="en-US" dirty="0"/>
          </a:p>
          <a:p>
            <a:r>
              <a:rPr lang="en-US" dirty="0"/>
              <a:t>Sample of NFL stadium cost data*.</a:t>
            </a:r>
          </a:p>
          <a:p>
            <a:r>
              <a:rPr lang="en-US" dirty="0"/>
              <a:t>Addresses were geocoded in ArcMap to generate coordinate data for each stadium.</a:t>
            </a:r>
          </a:p>
          <a:p>
            <a:endParaRPr lang="en-US" dirty="0"/>
          </a:p>
          <a:p>
            <a:pPr marL="0" indent="0">
              <a:buNone/>
            </a:pPr>
            <a:endParaRPr lang="en-US" dirty="0"/>
          </a:p>
          <a:p>
            <a:endParaRPr lang="en-US" dirty="0"/>
          </a:p>
          <a:p>
            <a:r>
              <a:rPr lang="en-US" dirty="0"/>
              <a:t>NAD 1983-2011 Contiguous USA Albers was used as the map projection since we’re just focusing on the continental United States.</a:t>
            </a:r>
          </a:p>
        </p:txBody>
      </p:sp>
      <p:pic>
        <p:nvPicPr>
          <p:cNvPr id="6" name="Content Placeholder 4">
            <a:extLst>
              <a:ext uri="{FF2B5EF4-FFF2-40B4-BE49-F238E27FC236}">
                <a16:creationId xmlns:a16="http://schemas.microsoft.com/office/drawing/2014/main" id="{A94EAE8A-ACD7-7349-AEF5-7057DCA31C7F}"/>
              </a:ext>
            </a:extLst>
          </p:cNvPr>
          <p:cNvPicPr>
            <a:picLocks noChangeAspect="1"/>
          </p:cNvPicPr>
          <p:nvPr/>
        </p:nvPicPr>
        <p:blipFill>
          <a:blip r:embed="rId3"/>
          <a:stretch>
            <a:fillRect/>
          </a:stretch>
        </p:blipFill>
        <p:spPr>
          <a:xfrm>
            <a:off x="4190104" y="4889841"/>
            <a:ext cx="1858963" cy="1520970"/>
          </a:xfrm>
          <a:prstGeom prst="rect">
            <a:avLst/>
          </a:prstGeom>
          <a:effectLst>
            <a:outerShdw blurRad="50800" dir="14400000">
              <a:srgbClr val="000000">
                <a:alpha val="40000"/>
              </a:srgbClr>
            </a:outerShdw>
          </a:effectLst>
        </p:spPr>
      </p:pic>
      <p:sp>
        <p:nvSpPr>
          <p:cNvPr id="7" name="TextBox 6">
            <a:extLst>
              <a:ext uri="{FF2B5EF4-FFF2-40B4-BE49-F238E27FC236}">
                <a16:creationId xmlns:a16="http://schemas.microsoft.com/office/drawing/2014/main" id="{4572D717-94D2-724B-AC17-5A995C1FF743}"/>
              </a:ext>
            </a:extLst>
          </p:cNvPr>
          <p:cNvSpPr txBox="1"/>
          <p:nvPr/>
        </p:nvSpPr>
        <p:spPr>
          <a:xfrm>
            <a:off x="0" y="6410811"/>
            <a:ext cx="2687782" cy="461665"/>
          </a:xfrm>
          <a:prstGeom prst="rect">
            <a:avLst/>
          </a:prstGeom>
          <a:noFill/>
        </p:spPr>
        <p:txBody>
          <a:bodyPr wrap="square" rtlCol="0">
            <a:spAutoFit/>
          </a:bodyPr>
          <a:lstStyle/>
          <a:p>
            <a:r>
              <a:rPr lang="en-US" sz="800" i="1" dirty="0"/>
              <a:t>Conventions, Sports, and Leisure*</a:t>
            </a:r>
          </a:p>
          <a:p>
            <a:r>
              <a:rPr lang="en-US" sz="800" i="1" dirty="0" err="1"/>
              <a:t>Stadiumsofprofootball.com</a:t>
            </a:r>
            <a:r>
              <a:rPr lang="en-US" sz="800" i="1" dirty="0"/>
              <a:t>*</a:t>
            </a:r>
          </a:p>
          <a:p>
            <a:r>
              <a:rPr lang="en-US" sz="800" dirty="0"/>
              <a:t>Figures in Millions</a:t>
            </a:r>
          </a:p>
        </p:txBody>
      </p:sp>
    </p:spTree>
    <p:extLst>
      <p:ext uri="{BB962C8B-B14F-4D97-AF65-F5344CB8AC3E}">
        <p14:creationId xmlns:p14="http://schemas.microsoft.com/office/powerpoint/2010/main" val="2202817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B707CFF-7A9C-544F-9CFB-E1B74E7DB5BD}"/>
              </a:ext>
            </a:extLst>
          </p:cNvPr>
          <p:cNvPicPr>
            <a:picLocks noChangeAspect="1"/>
          </p:cNvPicPr>
          <p:nvPr/>
        </p:nvPicPr>
        <p:blipFill>
          <a:blip r:embed="rId2"/>
          <a:stretch>
            <a:fillRect/>
          </a:stretch>
        </p:blipFill>
        <p:spPr>
          <a:xfrm>
            <a:off x="2508249" y="0"/>
            <a:ext cx="7175501" cy="4707588"/>
          </a:xfrm>
          <a:prstGeom prst="rect">
            <a:avLst/>
          </a:prstGeom>
        </p:spPr>
      </p:pic>
      <p:sp>
        <p:nvSpPr>
          <p:cNvPr id="3" name="Subtitle 2">
            <a:extLst>
              <a:ext uri="{FF2B5EF4-FFF2-40B4-BE49-F238E27FC236}">
                <a16:creationId xmlns:a16="http://schemas.microsoft.com/office/drawing/2014/main" id="{CA98D7E8-FD72-0942-AAE0-DEED3B14EE8D}"/>
              </a:ext>
            </a:extLst>
          </p:cNvPr>
          <p:cNvSpPr>
            <a:spLocks noGrp="1"/>
          </p:cNvSpPr>
          <p:nvPr>
            <p:ph type="subTitle" idx="1"/>
          </p:nvPr>
        </p:nvSpPr>
        <p:spPr>
          <a:xfrm>
            <a:off x="810001" y="5280846"/>
            <a:ext cx="10572000" cy="1383189"/>
          </a:xfrm>
        </p:spPr>
        <p:txBody>
          <a:bodyPr>
            <a:normAutofit fontScale="92500"/>
          </a:bodyPr>
          <a:lstStyle/>
          <a:p>
            <a:pPr marL="285750" indent="-285750">
              <a:buFont typeface="Arial" panose="020B0604020202020204" pitchFamily="34" charset="0"/>
              <a:buChar char="•"/>
            </a:pPr>
            <a:r>
              <a:rPr lang="en-US" dirty="0"/>
              <a:t>Since most US counties are predominately white, our first map doesn’t show too much in the way of if any ethnic group are associated with paying for NFL stadiums.</a:t>
            </a:r>
          </a:p>
          <a:p>
            <a:pPr marL="285750" indent="-285750">
              <a:buFont typeface="Arial" panose="020B0604020202020204" pitchFamily="34" charset="0"/>
              <a:buChar char="•"/>
            </a:pPr>
            <a:r>
              <a:rPr lang="en-US" dirty="0"/>
              <a:t>Stadiums in the South close to predominantly black counties (Jacksonville and New Orleans) are all shown to have a large percentage of public stadium funding over private funding.</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776633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40C1415-2CFE-6F41-8541-E271ADEA95A8}"/>
              </a:ext>
            </a:extLst>
          </p:cNvPr>
          <p:cNvSpPr>
            <a:spLocks noGrp="1"/>
          </p:cNvSpPr>
          <p:nvPr>
            <p:ph type="subTitle" idx="1"/>
          </p:nvPr>
        </p:nvSpPr>
        <p:spPr>
          <a:xfrm>
            <a:off x="810001" y="5280846"/>
            <a:ext cx="10572000" cy="1577154"/>
          </a:xfrm>
        </p:spPr>
        <p:txBody>
          <a:bodyPr>
            <a:normAutofit/>
          </a:bodyPr>
          <a:lstStyle/>
          <a:p>
            <a:pPr marL="285750" indent="-285750">
              <a:buFont typeface="Arial" panose="020B0604020202020204" pitchFamily="34" charset="0"/>
              <a:buChar char="•"/>
            </a:pPr>
            <a:r>
              <a:rPr lang="en-US" sz="1200" dirty="0"/>
              <a:t>Inverse Distance Weighting (IDW) of the proportion of Public vs. Private funding for each stadium.</a:t>
            </a:r>
          </a:p>
          <a:p>
            <a:pPr marL="285750" indent="-285750">
              <a:buFont typeface="Arial" panose="020B0604020202020204" pitchFamily="34" charset="0"/>
              <a:buChar char="•"/>
            </a:pPr>
            <a:r>
              <a:rPr lang="en-US" sz="1200" dirty="0"/>
              <a:t>IDW is used to smoothly represent how regions of the US are paying for NFL stadiums.</a:t>
            </a:r>
          </a:p>
          <a:p>
            <a:pPr marL="285750" indent="-285750">
              <a:buFont typeface="Arial" panose="020B0604020202020204" pitchFamily="34" charset="0"/>
              <a:buChar char="•"/>
            </a:pPr>
            <a:r>
              <a:rPr lang="en-US" sz="1200" dirty="0"/>
              <a:t>Stadiums located on the NE and SW coast (democratic areas) are shown to more often pay for the stadiums with private money than public taxpayer money.</a:t>
            </a:r>
            <a:endParaRPr lang="en-US" sz="1600" dirty="0"/>
          </a:p>
          <a:p>
            <a:pPr marL="285750" indent="-285750">
              <a:buFont typeface="Arial" panose="020B0604020202020204" pitchFamily="34" charset="0"/>
              <a:buChar char="•"/>
            </a:pPr>
            <a:r>
              <a:rPr lang="en-US" sz="1200" dirty="0"/>
              <a:t>Stadiums located in the South and Midwest are more likely to be funded with public money.</a:t>
            </a:r>
          </a:p>
        </p:txBody>
      </p:sp>
      <p:pic>
        <p:nvPicPr>
          <p:cNvPr id="4" name="Picture 3">
            <a:extLst>
              <a:ext uri="{FF2B5EF4-FFF2-40B4-BE49-F238E27FC236}">
                <a16:creationId xmlns:a16="http://schemas.microsoft.com/office/drawing/2014/main" id="{949EB54A-07B9-2245-B3B7-037941F20AD0}"/>
              </a:ext>
            </a:extLst>
          </p:cNvPr>
          <p:cNvPicPr>
            <a:picLocks noChangeAspect="1"/>
          </p:cNvPicPr>
          <p:nvPr/>
        </p:nvPicPr>
        <p:blipFill>
          <a:blip r:embed="rId2"/>
          <a:stretch>
            <a:fillRect/>
          </a:stretch>
        </p:blipFill>
        <p:spPr>
          <a:xfrm>
            <a:off x="2646507" y="0"/>
            <a:ext cx="6898985" cy="4722770"/>
          </a:xfrm>
          <a:prstGeom prst="rect">
            <a:avLst/>
          </a:prstGeom>
        </p:spPr>
      </p:pic>
    </p:spTree>
    <p:extLst>
      <p:ext uri="{BB962C8B-B14F-4D97-AF65-F5344CB8AC3E}">
        <p14:creationId xmlns:p14="http://schemas.microsoft.com/office/powerpoint/2010/main" val="1076705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3027</TotalTime>
  <Words>767</Words>
  <Application>Microsoft Macintosh PowerPoint</Application>
  <PresentationFormat>Widescreen</PresentationFormat>
  <Paragraphs>57</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Century Gothic</vt:lpstr>
      <vt:lpstr>Wingdings 2</vt:lpstr>
      <vt:lpstr>Quotable</vt:lpstr>
      <vt:lpstr>Who Actually Pays For NFL Stadiums?</vt:lpstr>
      <vt:lpstr>Some Background</vt:lpstr>
      <vt:lpstr>Aims</vt:lpstr>
      <vt:lpstr>Socioeconomic Data</vt:lpstr>
      <vt:lpstr>Racial Demographic Data</vt:lpstr>
      <vt:lpstr>Geographic Data</vt:lpstr>
      <vt:lpstr>NFL Stadium Cost Data</vt:lpstr>
      <vt:lpstr>PowerPoint Presentation</vt:lpstr>
      <vt:lpstr>PowerPoint Presentation</vt:lpstr>
      <vt:lpstr>PowerPoint Presentation</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Messina, Michael</dc:creator>
  <cp:lastModifiedBy>Messina, Michael</cp:lastModifiedBy>
  <cp:revision>25</cp:revision>
  <dcterms:created xsi:type="dcterms:W3CDTF">2020-11-10T01:52:05Z</dcterms:created>
  <dcterms:modified xsi:type="dcterms:W3CDTF">2020-11-12T04:19:12Z</dcterms:modified>
</cp:coreProperties>
</file>